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8" r:id="rId6"/>
    <p:sldId id="259" r:id="rId7"/>
    <p:sldId id="260" r:id="rId8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A51DF-3415-4924-8156-E374B7710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92CD55-2399-49F6-9F33-AC76DB895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5925E-BF0F-4095-8D3B-5405A828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6FC71-0AC0-490C-A445-6E19F8FE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84104-7D4E-425E-9433-8DF0EF28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67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49E1-FFC4-4752-B8A4-4D96ADA0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B9ABA-037F-49BC-AABC-E09CB9BB2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4DFE7-568C-4812-BC53-E0F3C39F6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09182-0BC4-4AA3-B8A1-C33ADA66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4E687-B91E-4C20-ABB9-2B9D43E07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6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2793E0-EF6A-497E-B714-FBF76BF18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AE4FA-334E-4EEE-8962-6DFB7722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B2597-79EE-45BF-9166-22ED869A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0BA91-B7A0-4DD0-A611-FFB4B0A06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D55DA-E8B1-4280-9B04-3EBEDD12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1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E3183-970B-4FAC-A103-D7269D20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B803-DD4A-4735-8416-3A10C8B6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1C32C-9874-40DA-AC77-2578F30F5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F3A88-D944-4303-83D5-8165D61C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D00A6-AD5A-4DC9-95F1-4616DD393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73B3-B7B4-49B1-8857-230C5080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1BD66-7879-412B-93BC-F2213F894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58677-C540-4BA8-BA5E-9931674D7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9F489-D467-458B-9D0C-B7141898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325D-74B4-4493-85D0-63F5E3261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2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2C40-9C6E-4FA5-B03B-17A9B5ADB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EFC42-C2E5-4F84-9E00-B427D1B81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6D883-4764-4E89-BF70-EA6EB357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647AB-B1EF-4B4B-ADC1-22216E2A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02993-9549-453A-9A90-451136B4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21830-775E-4785-9E44-4B40DBDBA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CA75F-999A-4C0F-A8AD-9774C9CE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B4166-E669-40D6-BFB6-9EBA8AAA0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2995A-9DB0-4197-91CD-E2621BEBB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B6EA1-7D2E-402E-A45E-F2142E27BA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81BD2-F113-417E-A9AC-92DCA48D1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9824E-E94F-42A4-B67D-B5154049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19170C-D3B8-408D-B188-E5840376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00A597-DD6A-4AF7-B1F0-001C7627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9CFF8-693D-4E4E-A83F-2A79BDF4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7C72E-11B3-4D62-BDB2-31867121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933A6-8C91-4303-8211-4E3A6AF1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5433A-86BC-4F5A-AACE-8F752C17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7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C7B67-A5A2-470E-9AC1-F5294BE34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8EA660-B809-492D-921A-9613A0EC1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739E0-B953-423D-8F8E-8886284FF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6B5AB-5255-4262-8620-D0F3D13D7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904B6-CF2C-4D0A-827F-80E4D69E5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9BCE5D-4B91-43AC-BDF7-CCC9BB33B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7BCC4-B492-4B7A-B4E4-655E4B0C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9AA51-82EE-408A-97AE-FDB8462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AC5B9-B8FF-41BC-B902-588392E2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4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9B105-D76E-411A-8043-CF9ED3BB6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94500D-B28B-4A7E-A2C1-139682910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7A5052-0C0A-46F4-9BF3-1F199A666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14695-56FD-4EA0-8994-35726A1E5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4328D-38D2-4154-9A8D-9EB5529B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338DE-BFBB-4170-9E6A-A08AFDF0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5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9D11B-A862-4242-843A-81F7F2CC5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43F9F-DD1A-4DF8-A5DE-DDE1D1AD3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21CCE-E68D-4882-B661-89100C6A2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C799D-120C-4F89-B057-4F8796B643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AED6B-E27E-4239-8689-E03F49776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355BF-5A66-4D64-9B9D-E59D893E5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8A8E8-BA6B-4BC8-B15D-E218C55D7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837B4A-C374-4CBE-BA79-1C05B9116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471"/>
            <a:ext cx="65151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7A2E1-EA63-46F9-A449-23C63B70C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21" y="134471"/>
            <a:ext cx="65151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DC4259-6D98-4591-A15B-ACBE61BB7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3" y="-986119"/>
            <a:ext cx="4454114" cy="46885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F58FB2-8D56-4F81-9E13-B80EA28B3539}"/>
              </a:ext>
            </a:extLst>
          </p:cNvPr>
          <p:cNvSpPr txBox="1"/>
          <p:nvPr/>
        </p:nvSpPr>
        <p:spPr>
          <a:xfrm>
            <a:off x="633132" y="2778641"/>
            <a:ext cx="566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Impact" panose="020B0806030902050204" pitchFamily="34" charset="0"/>
              </a:rPr>
              <a:t>IMPERIAL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0CB27-603A-4054-B802-5511372C2302}"/>
              </a:ext>
            </a:extLst>
          </p:cNvPr>
          <p:cNvSpPr txBox="1"/>
          <p:nvPr/>
        </p:nvSpPr>
        <p:spPr>
          <a:xfrm>
            <a:off x="1310192" y="4385509"/>
            <a:ext cx="409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MEDIA KIT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080574-2A8D-4A28-8573-550875B64A76}"/>
              </a:ext>
            </a:extLst>
          </p:cNvPr>
          <p:cNvSpPr txBox="1"/>
          <p:nvPr/>
        </p:nvSpPr>
        <p:spPr>
          <a:xfrm>
            <a:off x="965947" y="3808791"/>
            <a:ext cx="5660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Impact" panose="020B0806030902050204" pitchFamily="34" charset="0"/>
              </a:rPr>
              <a:t>BROADCASTING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F7F430-299F-9725-3AC7-773296E3E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92" y="4900501"/>
            <a:ext cx="2988840" cy="11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6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98135-C3E6-403B-AC8E-090B0542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76"/>
            <a:ext cx="6515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3D3AE-DE39-4DA6-9E70-2E5F35822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563"/>
            <a:ext cx="1640541" cy="1726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55CAB-54CD-454E-B0AF-3AB546F61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4938474"/>
            <a:ext cx="1778225" cy="1841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C20276-2D5A-40C2-AB37-D9D613AD0918}"/>
              </a:ext>
            </a:extLst>
          </p:cNvPr>
          <p:cNvSpPr txBox="1"/>
          <p:nvPr/>
        </p:nvSpPr>
        <p:spPr>
          <a:xfrm>
            <a:off x="1104264" y="254169"/>
            <a:ext cx="1010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Impact" panose="020B0806030902050204" pitchFamily="34" charset="0"/>
              </a:rPr>
              <a:t>RADIORADIOX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13450-F3CE-4661-8B96-E438B1837F35}"/>
              </a:ext>
            </a:extLst>
          </p:cNvPr>
          <p:cNvSpPr txBox="1"/>
          <p:nvPr/>
        </p:nvSpPr>
        <p:spPr>
          <a:xfrm>
            <a:off x="0" y="1131895"/>
            <a:ext cx="1219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Voted  best radio station in the </a:t>
            </a:r>
          </a:p>
          <a:p>
            <a:pPr marR="0" algn="ctr" rtl="0"/>
            <a:r>
              <a:rPr lang="en-US" sz="36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Schenectady Gazette Reader’s Poll</a:t>
            </a:r>
          </a:p>
          <a:p>
            <a:pPr marR="0" algn="ctr" rtl="0"/>
            <a:r>
              <a:rPr lang="en-US" sz="36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2019, 2020, and 2021</a:t>
            </a:r>
          </a:p>
          <a:p>
            <a:pPr marR="0" algn="ctr" rtl="0"/>
            <a:r>
              <a:rPr lang="en-US" sz="3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1st</a:t>
            </a:r>
            <a:r>
              <a:rPr lang="en-US" sz="3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website category 2021 and 2nd in 2022</a:t>
            </a:r>
          </a:p>
          <a:p>
            <a:pPr algn="ctr"/>
            <a:endParaRPr lang="en-US" dirty="0">
              <a:latin typeface="Futura PT Book" panose="020B05020202040203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800FA6-04CD-4313-9F7D-DA614549A51A}"/>
              </a:ext>
            </a:extLst>
          </p:cNvPr>
          <p:cNvSpPr txBox="1"/>
          <p:nvPr/>
        </p:nvSpPr>
        <p:spPr>
          <a:xfrm>
            <a:off x="134470" y="3475482"/>
            <a:ext cx="12192000" cy="1029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ts val="3600"/>
              </a:lnSpc>
            </a:pPr>
            <a:r>
              <a:rPr lang="en-US" sz="3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Voted 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Top 3 of newspapers in the</a:t>
            </a:r>
          </a:p>
          <a:p>
            <a:pPr algn="ctr">
              <a:lnSpc>
                <a:spcPts val="3600"/>
              </a:lnSpc>
            </a:pPr>
            <a:r>
              <a:rPr lang="en-US" sz="3600" b="0" i="0" u="none" strike="noStrike" baseline="30000" dirty="0">
                <a:solidFill>
                  <a:srgbClr val="000000"/>
                </a:solidFill>
                <a:latin typeface="FuturaPT-Heavy" panose="020B0802020204020303" pitchFamily="34" charset="0"/>
              </a:rPr>
              <a:t>Schenectady Gazette Reader’s Poll 2020, 2021 &amp; 2022</a:t>
            </a:r>
            <a:endParaRPr lang="en-US" sz="3600" dirty="0">
              <a:latin typeface="FuturaPT-Heavy" panose="020B08020202040203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D2160-0A8D-462D-AD79-729DB5FAF0AA}"/>
              </a:ext>
            </a:extLst>
          </p:cNvPr>
          <p:cNvSpPr txBox="1"/>
          <p:nvPr/>
        </p:nvSpPr>
        <p:spPr>
          <a:xfrm>
            <a:off x="0" y="248474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Impact" panose="020B0806030902050204" pitchFamily="34" charset="0"/>
              </a:rPr>
              <a:t>THE XPERIENCE MONTHLY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BDEF1F-DFB8-4CAF-95D5-ECE797A08695}"/>
              </a:ext>
            </a:extLst>
          </p:cNvPr>
          <p:cNvSpPr txBox="1"/>
          <p:nvPr/>
        </p:nvSpPr>
        <p:spPr>
          <a:xfrm>
            <a:off x="1993377" y="4550949"/>
            <a:ext cx="9161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2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Winner in the Music Journalist category in </a:t>
            </a:r>
            <a:r>
              <a:rPr lang="en-US" sz="3200" b="0" i="0" u="none" strike="noStrike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pPr marR="0" algn="ctr" rtl="0"/>
            <a:r>
              <a:rPr lang="en-US" sz="3200" b="1" i="0" u="none" strike="noStrike" baseline="30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Region </a:t>
            </a:r>
          </a:p>
          <a:p>
            <a:pPr marR="0" algn="ctr" rtl="0"/>
            <a:r>
              <a:rPr lang="en-US" sz="32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Thomas Edison (Eddie’s) Awards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464CB-49FD-4DD5-942A-28C9F8CE7B21}"/>
              </a:ext>
            </a:extLst>
          </p:cNvPr>
          <p:cNvSpPr txBox="1"/>
          <p:nvPr/>
        </p:nvSpPr>
        <p:spPr>
          <a:xfrm>
            <a:off x="2411505" y="5780554"/>
            <a:ext cx="935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0" i="0" u="none" strike="noStrike" baseline="30000" dirty="0">
                <a:solidFill>
                  <a:srgbClr val="000000"/>
                </a:solidFill>
                <a:latin typeface="Rage Italic" panose="03070502040507070304" pitchFamily="66" charset="0"/>
              </a:rPr>
              <a:t>And always number one with our readers and listeners!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98135-C3E6-403B-AC8E-090B0542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5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3D3AE-DE39-4DA6-9E70-2E5F35822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563"/>
            <a:ext cx="1640541" cy="1726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55CAB-54CD-454E-B0AF-3AB546F61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4938474"/>
            <a:ext cx="1778225" cy="1841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C20276-2D5A-40C2-AB37-D9D613AD0918}"/>
              </a:ext>
            </a:extLst>
          </p:cNvPr>
          <p:cNvSpPr txBox="1"/>
          <p:nvPr/>
        </p:nvSpPr>
        <p:spPr>
          <a:xfrm>
            <a:off x="1044388" y="585892"/>
            <a:ext cx="1010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7200" baseline="30000" dirty="0">
                <a:solidFill>
                  <a:srgbClr val="000000"/>
                </a:solidFill>
                <a:latin typeface="Impact" panose="020B0806030902050204" pitchFamily="34" charset="0"/>
              </a:rPr>
              <a:t>ABOUT XPERIENCE MONTHLY</a:t>
            </a:r>
            <a:endParaRPr lang="en-US" sz="7200" b="0" i="0" u="none" strike="noStrike" baseline="300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13450-F3CE-4661-8B96-E438B1837F35}"/>
              </a:ext>
            </a:extLst>
          </p:cNvPr>
          <p:cNvSpPr txBox="1"/>
          <p:nvPr/>
        </p:nvSpPr>
        <p:spPr>
          <a:xfrm>
            <a:off x="1308848" y="1169318"/>
            <a:ext cx="9787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0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Xperience</a:t>
            </a:r>
            <a:r>
              <a:rPr lang="en-US" sz="20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Monthly is a regional arts, entertainment and culture magazine, about the scene, created by the scene, with an average issue size of 48 pages and a monthly circulation of 5,000 copies.</a:t>
            </a:r>
          </a:p>
          <a:p>
            <a:pPr marR="0" algn="ctr" rtl="0"/>
            <a:endParaRPr lang="en-US" sz="20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20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deliver to points throughout the Capital District, from Albany to Saratoga, Troy to Rensselaer, Selkirk to Scotia.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800FA6-04CD-4313-9F7D-DA614549A51A}"/>
              </a:ext>
            </a:extLst>
          </p:cNvPr>
          <p:cNvSpPr txBox="1"/>
          <p:nvPr/>
        </p:nvSpPr>
        <p:spPr>
          <a:xfrm>
            <a:off x="0" y="3369050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Male, 37% Female</a:t>
            </a:r>
          </a:p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Readership Age Range </a:t>
            </a:r>
          </a:p>
          <a:p>
            <a:pPr marR="0" algn="ctr" rtl="0"/>
            <a:r>
              <a:rPr lang="en-US" sz="28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25-64 years old</a:t>
            </a:r>
          </a:p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 Readership Age Range </a:t>
            </a:r>
          </a:p>
          <a:p>
            <a:pPr marR="0" algn="ctr" rtl="0"/>
            <a:r>
              <a:rPr lang="en-US" sz="28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25-54 years old</a:t>
            </a:r>
          </a:p>
          <a:p>
            <a:pPr marR="0" algn="ctr" rtl="0"/>
            <a:r>
              <a:rPr lang="en-US" sz="280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reader income </a:t>
            </a:r>
            <a:r>
              <a:rPr lang="en-US" sz="28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45k plus yearly.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AD2160-0A8D-462D-AD79-729DB5FAF0AA}"/>
              </a:ext>
            </a:extLst>
          </p:cNvPr>
          <p:cNvSpPr txBox="1"/>
          <p:nvPr/>
        </p:nvSpPr>
        <p:spPr>
          <a:xfrm>
            <a:off x="0" y="248474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Impact" panose="020B0806030902050204" pitchFamily="34" charset="0"/>
              </a:rPr>
              <a:t>READER DEMOGRAPHICS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8A8C81-DF6C-5822-D97D-F7EFF0D6BF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602" y="5688682"/>
            <a:ext cx="4764947" cy="9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3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98135-C3E6-403B-AC8E-090B0542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5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3D3AE-DE39-4DA6-9E70-2E5F35822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563"/>
            <a:ext cx="1640541" cy="1726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55CAB-54CD-454E-B0AF-3AB546F61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4938474"/>
            <a:ext cx="1778225" cy="1841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C20276-2D5A-40C2-AB37-D9D613AD0918}"/>
              </a:ext>
            </a:extLst>
          </p:cNvPr>
          <p:cNvSpPr txBox="1"/>
          <p:nvPr/>
        </p:nvSpPr>
        <p:spPr>
          <a:xfrm>
            <a:off x="1305485" y="1294549"/>
            <a:ext cx="1010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7200" baseline="30000" dirty="0">
                <a:solidFill>
                  <a:srgbClr val="000000"/>
                </a:solidFill>
                <a:latin typeface="Impact" panose="020B0806030902050204" pitchFamily="34" charset="0"/>
              </a:rPr>
              <a:t>KEY STATISTICS</a:t>
            </a:r>
            <a:endParaRPr lang="en-US" sz="7200" b="0" i="0" u="none" strike="noStrike" baseline="300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13450-F3CE-4661-8B96-E438B1837F35}"/>
              </a:ext>
            </a:extLst>
          </p:cNvPr>
          <p:cNvSpPr txBox="1"/>
          <p:nvPr/>
        </p:nvSpPr>
        <p:spPr>
          <a:xfrm>
            <a:off x="1621491" y="2567812"/>
            <a:ext cx="97872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6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IMPRESSIONS </a:t>
            </a:r>
            <a:r>
              <a:rPr lang="en-US" sz="36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16,000 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month</a:t>
            </a:r>
          </a:p>
          <a:p>
            <a:pPr marR="0" algn="ctr" rtl="0"/>
            <a:endParaRPr lang="en-US" sz="36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36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13,505 followers combined.</a:t>
            </a:r>
          </a:p>
          <a:p>
            <a:pPr marR="0" algn="ctr" rtl="0"/>
            <a:endParaRPr lang="en-US" sz="36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36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TOTAL AVERAGE LISTENER MINUTES – MONTHLY 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174,822 min.</a:t>
            </a:r>
          </a:p>
          <a:p>
            <a:pPr marR="0" algn="ctr" rtl="0"/>
            <a:endParaRPr lang="en-US" sz="36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36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Listeners in 61 countries &amp; all 50 states.</a:t>
            </a:r>
          </a:p>
          <a:p>
            <a:pPr marR="0" algn="ctr" rtl="0"/>
            <a:endParaRPr lang="en-US" sz="36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36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and Worldwide reach from one media outlet!</a:t>
            </a:r>
          </a:p>
          <a:p>
            <a:pPr marR="0" algn="ctr" rtl="0"/>
            <a:r>
              <a:rPr lang="en-US" sz="36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want </a:t>
            </a:r>
            <a:r>
              <a:rPr lang="en-US" sz="3600" b="1" i="1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reach..,</a:t>
            </a:r>
            <a:r>
              <a:rPr lang="en-US" sz="3600" b="1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36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got </a:t>
            </a:r>
            <a:r>
              <a:rPr lang="en-US" sz="3600" b="1" i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reach!</a:t>
            </a:r>
            <a:endParaRPr lang="en-US" sz="3600" b="1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98135-C3E6-403B-AC8E-090B0542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5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3D3AE-DE39-4DA6-9E70-2E5F35822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563"/>
            <a:ext cx="1640541" cy="1726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55CAB-54CD-454E-B0AF-3AB546F61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4938474"/>
            <a:ext cx="1778225" cy="1841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C20276-2D5A-40C2-AB37-D9D613AD0918}"/>
              </a:ext>
            </a:extLst>
          </p:cNvPr>
          <p:cNvSpPr txBox="1"/>
          <p:nvPr/>
        </p:nvSpPr>
        <p:spPr>
          <a:xfrm>
            <a:off x="1187823" y="594857"/>
            <a:ext cx="1010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7200" baseline="30000" dirty="0">
                <a:solidFill>
                  <a:srgbClr val="000000"/>
                </a:solidFill>
                <a:latin typeface="Impact" panose="020B0806030902050204" pitchFamily="34" charset="0"/>
              </a:rPr>
              <a:t>THE FUTURE IS NOW!</a:t>
            </a:r>
            <a:endParaRPr lang="en-US" sz="7200" b="0" i="0" u="none" strike="noStrike" baseline="30000" dirty="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13450-F3CE-4661-8B96-E438B1837F35}"/>
              </a:ext>
            </a:extLst>
          </p:cNvPr>
          <p:cNvSpPr txBox="1"/>
          <p:nvPr/>
        </p:nvSpPr>
        <p:spPr>
          <a:xfrm>
            <a:off x="143435" y="1160353"/>
            <a:ext cx="1219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Forbes magazine has called Internet radio </a:t>
            </a:r>
          </a:p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biggest advertising opportunity of the future”</a:t>
            </a:r>
          </a:p>
          <a:p>
            <a:pPr marR="0" algn="ctr" rtl="0"/>
            <a:endParaRPr lang="en-US" sz="28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Pew Research Center has determined that nearly half of Americans listen to Internet radio </a:t>
            </a:r>
          </a:p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cars. Why pay “drive time” rates for a shrinking audience with ”regular” radio?</a:t>
            </a:r>
          </a:p>
          <a:p>
            <a:pPr marR="0" algn="ctr" rtl="0"/>
            <a:endParaRPr lang="en-US" sz="28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listeners all day at work through their computers, phones and devices and </a:t>
            </a:r>
          </a:p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more and more in their cars.</a:t>
            </a:r>
          </a:p>
          <a:p>
            <a:pPr marR="0" algn="ctr" rtl="0"/>
            <a:endParaRPr lang="en-US" sz="28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 free music with a variety that no broadcast station </a:t>
            </a:r>
          </a:p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ever consider.</a:t>
            </a:r>
          </a:p>
          <a:p>
            <a:pPr marR="0" algn="ctr" rtl="0"/>
            <a:endParaRPr lang="en-US" sz="28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Listeners can take </a:t>
            </a:r>
            <a:r>
              <a:rPr lang="en-US" sz="28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RadioRadioX</a:t>
            </a:r>
            <a:r>
              <a:rPr lang="en-US" sz="28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everywhere, there are no limits.</a:t>
            </a:r>
          </a:p>
          <a:p>
            <a:pPr marR="0" algn="ctr" rtl="0"/>
            <a:endParaRPr lang="en-US" sz="3200" b="0" i="0" u="none" strike="noStrike" baseline="30000" dirty="0">
              <a:solidFill>
                <a:srgbClr val="000000"/>
              </a:solidFill>
              <a:latin typeface="FuturaPT-Book" panose="020B0502020204020303" pitchFamily="34" charset="0"/>
            </a:endParaRPr>
          </a:p>
          <a:p>
            <a:pPr marR="0" algn="ctr" rtl="0"/>
            <a:r>
              <a:rPr lang="en-US" sz="5400" b="0" i="0" u="none" strike="noStrike" baseline="30000" dirty="0">
                <a:solidFill>
                  <a:srgbClr val="000000"/>
                </a:solidFill>
                <a:latin typeface="Journal" panose="00000400000000000000" pitchFamily="2" charset="0"/>
              </a:rPr>
              <a:t>     </a:t>
            </a:r>
            <a:r>
              <a:rPr lang="en-US" sz="4000" b="0" i="0" u="none" strike="noStrike" baseline="30000" dirty="0">
                <a:solidFill>
                  <a:srgbClr val="000000"/>
                </a:solidFill>
                <a:latin typeface="Rage Italic" panose="03070502040507070304" pitchFamily="66" charset="0"/>
              </a:rPr>
              <a:t>WE ARE THE PIRATE RADIO OF THE 21st. CENTURY!</a:t>
            </a:r>
            <a:endParaRPr lang="en-US" sz="4000" dirty="0">
              <a:latin typeface="Rage Italic" panose="03070502040507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2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98135-C3E6-403B-AC8E-090B0542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5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3D3AE-DE39-4DA6-9E70-2E5F35822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563"/>
            <a:ext cx="1640541" cy="1726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55CAB-54CD-454E-B0AF-3AB546F61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4938474"/>
            <a:ext cx="1778225" cy="1841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C20276-2D5A-40C2-AB37-D9D613AD0918}"/>
              </a:ext>
            </a:extLst>
          </p:cNvPr>
          <p:cNvSpPr txBox="1"/>
          <p:nvPr/>
        </p:nvSpPr>
        <p:spPr>
          <a:xfrm>
            <a:off x="1044388" y="585892"/>
            <a:ext cx="1010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7200" b="0" i="0" u="none" strike="noStrike" baseline="30000" dirty="0">
                <a:solidFill>
                  <a:srgbClr val="000000"/>
                </a:solidFill>
                <a:latin typeface="Impact" panose="020B0806030902050204" pitchFamily="34" charset="0"/>
              </a:rPr>
              <a:t>ADVERTISE WITH RADIORADIOX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13450-F3CE-4661-8B96-E438B1837F35}"/>
              </a:ext>
            </a:extLst>
          </p:cNvPr>
          <p:cNvSpPr txBox="1"/>
          <p:nvPr/>
        </p:nvSpPr>
        <p:spPr>
          <a:xfrm>
            <a:off x="304799" y="1576253"/>
            <a:ext cx="12192000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20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our listeners into your customers with an advertising package from radioradiox.com.   </a:t>
            </a:r>
            <a:r>
              <a:rPr lang="en-US" sz="2000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Radioradiox</a:t>
            </a:r>
            <a:r>
              <a:rPr lang="en-US" sz="20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affordable </a:t>
            </a:r>
          </a:p>
          <a:p>
            <a:pPr marR="0" algn="ctr" rtl="0"/>
            <a:r>
              <a:rPr lang="en-US" sz="20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effective way to promote your business to an active and affluent customer base that are highly engaged with our station. </a:t>
            </a:r>
          </a:p>
          <a:p>
            <a:pPr marR="0" algn="ctr" rtl="0"/>
            <a:r>
              <a:rPr lang="en-US" sz="20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Avg. TSL ( Time Spent Listening) of 431 min.</a:t>
            </a:r>
          </a:p>
          <a:p>
            <a:pPr marR="0" algn="ctr" rtl="0"/>
            <a:endParaRPr lang="en-US" sz="4800" b="0" i="0" u="none" strike="noStrike" baseline="30000" dirty="0">
              <a:solidFill>
                <a:srgbClr val="000000"/>
              </a:solidFill>
              <a:latin typeface="FuturaPT-Book" panose="020B0502020204020303" pitchFamily="34" charset="0"/>
            </a:endParaRPr>
          </a:p>
          <a:p>
            <a:pPr marR="0" algn="ctr" rtl="0"/>
            <a:r>
              <a:rPr lang="en-US" sz="4800" b="0" i="0" u="none" strike="noStrike" baseline="30000" dirty="0">
                <a:solidFill>
                  <a:srgbClr val="000000"/>
                </a:solidFill>
                <a:latin typeface="Impact" panose="020B0806030902050204" pitchFamily="34" charset="0"/>
              </a:rPr>
              <a:t>DEMOGRAPHICS FOR RADIORADIOX.COM </a:t>
            </a:r>
          </a:p>
          <a:p>
            <a:pPr marR="0" algn="ctr" rtl="0"/>
            <a:endParaRPr lang="en-US" sz="2000" b="1" i="1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2400" b="1" i="1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male listeners, 36% female listeners, 4% unidentified</a:t>
            </a:r>
            <a:endParaRPr lang="en-US" sz="2400" b="1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endParaRPr lang="en-US" sz="2400" b="1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24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 male listeners 25-64 age demographic</a:t>
            </a:r>
          </a:p>
          <a:p>
            <a:pPr marR="0" algn="ctr" rtl="0"/>
            <a:r>
              <a:rPr lang="en-US" sz="24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 female listeners 25-64 age demographic</a:t>
            </a:r>
          </a:p>
          <a:p>
            <a:pPr marR="0" algn="ctr" rtl="0"/>
            <a:endParaRPr lang="en-US" sz="2400" b="1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24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of listeners live in the Capital </a:t>
            </a:r>
            <a:r>
              <a:rPr lang="en-US" sz="2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istrict</a:t>
            </a:r>
          </a:p>
          <a:p>
            <a:pPr marR="0" algn="ctr" rtl="0"/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Demographics compiled from </a:t>
            </a:r>
            <a:r>
              <a:rPr lang="en-US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Radioradiox’s</a:t>
            </a: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social media pages’ insight sections. </a:t>
            </a:r>
            <a:b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respondents are double opt in users.</a:t>
            </a:r>
          </a:p>
          <a:p>
            <a:pPr marR="0" algn="ctr" rtl="0"/>
            <a:endParaRPr lang="en-US" sz="24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ctr" rtl="0"/>
            <a:r>
              <a:rPr lang="en-US" sz="2400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deliver to points throughout the Capital District, from </a:t>
            </a:r>
          </a:p>
          <a:p>
            <a:pPr marR="0" algn="ctr" rtl="0"/>
            <a:r>
              <a:rPr lang="en-US" sz="24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Glens Falls to Selkirk and from Amsterdam to Averill Park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FAC7-F2FB-4E12-9D00-9C80E1B2D0A1}"/>
              </a:ext>
            </a:extLst>
          </p:cNvPr>
          <p:cNvSpPr txBox="1"/>
          <p:nvPr/>
        </p:nvSpPr>
        <p:spPr>
          <a:xfrm>
            <a:off x="1425387" y="868367"/>
            <a:ext cx="9574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AND SEE RESULTS</a:t>
            </a:r>
          </a:p>
        </p:txBody>
      </p:sp>
    </p:spTree>
    <p:extLst>
      <p:ext uri="{BB962C8B-B14F-4D97-AF65-F5344CB8AC3E}">
        <p14:creationId xmlns:p14="http://schemas.microsoft.com/office/powerpoint/2010/main" val="124260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98135-C3E6-403B-AC8E-090B0542A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151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3D3AE-DE39-4DA6-9E70-2E5F35822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9563"/>
            <a:ext cx="1640541" cy="1726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55CAB-54CD-454E-B0AF-3AB546F61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2" y="4938474"/>
            <a:ext cx="1778225" cy="18414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C20276-2D5A-40C2-AB37-D9D613AD0918}"/>
              </a:ext>
            </a:extLst>
          </p:cNvPr>
          <p:cNvSpPr txBox="1"/>
          <p:nvPr/>
        </p:nvSpPr>
        <p:spPr>
          <a:xfrm>
            <a:off x="1044388" y="585892"/>
            <a:ext cx="10103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9000" b="0" i="0" u="none" strike="noStrike" baseline="30000" dirty="0">
                <a:solidFill>
                  <a:srgbClr val="000000"/>
                </a:solidFill>
                <a:latin typeface="Impact" panose="020B0806030902050204" pitchFamily="34" charset="0"/>
              </a:rPr>
              <a:t>ADVERTISING OPPORTUNITIES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413450-F3CE-4661-8B96-E438B1837F35}"/>
              </a:ext>
            </a:extLst>
          </p:cNvPr>
          <p:cNvSpPr txBox="1"/>
          <p:nvPr/>
        </p:nvSpPr>
        <p:spPr>
          <a:xfrm>
            <a:off x="215152" y="1637809"/>
            <a:ext cx="12192000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2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3200" b="1" i="1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On-Air commercials- available in </a:t>
            </a:r>
          </a:p>
          <a:p>
            <a:pPr marR="0" algn="ctr" rtl="0"/>
            <a:r>
              <a:rPr lang="en-US" sz="3200" b="1" i="1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and 60 sec. lengths</a:t>
            </a:r>
          </a:p>
          <a:p>
            <a:pPr marR="0" algn="ctr" rtl="0"/>
            <a:r>
              <a:rPr lang="en-US" sz="32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Sponsorship of our specialty shows</a:t>
            </a:r>
          </a:p>
          <a:p>
            <a:pPr marR="0" algn="ctr" rtl="0"/>
            <a:r>
              <a:rPr lang="en-US" sz="32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Concert and event sponsorships</a:t>
            </a:r>
          </a:p>
          <a:p>
            <a:pPr marR="0" algn="ctr" rtl="0"/>
            <a:r>
              <a:rPr lang="en-US" sz="32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Viewer interactive webpage ads on </a:t>
            </a:r>
          </a:p>
          <a:p>
            <a:pPr marR="0" algn="ctr" rtl="0"/>
            <a:r>
              <a:rPr lang="en-US" sz="32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radioradiox.com</a:t>
            </a:r>
          </a:p>
          <a:p>
            <a:pPr marR="0" algn="ctr" rtl="0"/>
            <a:r>
              <a:rPr lang="en-US" sz="32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Display ads in The </a:t>
            </a:r>
            <a:r>
              <a:rPr lang="en-US" sz="3200" b="1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Xperience</a:t>
            </a:r>
            <a:r>
              <a:rPr lang="en-US" sz="32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Monthly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FAC7-F2FB-4E12-9D00-9C80E1B2D0A1}"/>
              </a:ext>
            </a:extLst>
          </p:cNvPr>
          <p:cNvSpPr txBox="1"/>
          <p:nvPr/>
        </p:nvSpPr>
        <p:spPr>
          <a:xfrm>
            <a:off x="1523997" y="934162"/>
            <a:ext cx="9574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WITH RADIORADIOX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412DD-CEB0-4562-B983-55A44F4799AF}"/>
              </a:ext>
            </a:extLst>
          </p:cNvPr>
          <p:cNvSpPr txBox="1"/>
          <p:nvPr/>
        </p:nvSpPr>
        <p:spPr>
          <a:xfrm>
            <a:off x="147916" y="3840000"/>
            <a:ext cx="123264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Rage Italic" panose="03070502040507070304" pitchFamily="66" charset="0"/>
              </a:rPr>
              <a:t>Local Independent Media Matters!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F977B-B0DE-4275-BF72-07B318D70C44}"/>
              </a:ext>
            </a:extLst>
          </p:cNvPr>
          <p:cNvSpPr txBox="1"/>
          <p:nvPr/>
        </p:nvSpPr>
        <p:spPr>
          <a:xfrm>
            <a:off x="215152" y="4590286"/>
            <a:ext cx="12326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Impact" panose="020B0806030902050204" pitchFamily="34" charset="0"/>
              </a:rPr>
              <a:t>CONTACT ART FREDETTE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232AD0-563A-452D-8469-64111F7CAAB1}"/>
              </a:ext>
            </a:extLst>
          </p:cNvPr>
          <p:cNvSpPr txBox="1"/>
          <p:nvPr/>
        </p:nvSpPr>
        <p:spPr>
          <a:xfrm>
            <a:off x="215151" y="5209625"/>
            <a:ext cx="1232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Email: art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@radioradiox.com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A9A7A8-62DE-4326-872A-3D60C4263623}"/>
              </a:ext>
            </a:extLst>
          </p:cNvPr>
          <p:cNvSpPr txBox="1"/>
          <p:nvPr/>
        </p:nvSpPr>
        <p:spPr>
          <a:xfrm>
            <a:off x="215151" y="5810443"/>
            <a:ext cx="12326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Rage Italic" panose="03070502040507070304" pitchFamily="66" charset="0"/>
              </a:rPr>
              <a:t>(518) 729-9060</a:t>
            </a:r>
          </a:p>
        </p:txBody>
      </p:sp>
    </p:spTree>
    <p:extLst>
      <p:ext uri="{BB962C8B-B14F-4D97-AF65-F5344CB8AC3E}">
        <p14:creationId xmlns:p14="http://schemas.microsoft.com/office/powerpoint/2010/main" val="1396555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539</Words>
  <Application>Microsoft Office PowerPoint</Application>
  <PresentationFormat>Widescreen</PresentationFormat>
  <Paragraphs>85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Futura PT Book</vt:lpstr>
      <vt:lpstr>FuturaPT-Book</vt:lpstr>
      <vt:lpstr>FuturaPT-Heavy</vt:lpstr>
      <vt:lpstr>Impact</vt:lpstr>
      <vt:lpstr>Journal</vt:lpstr>
      <vt:lpstr>Rage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Sweeny</dc:creator>
  <cp:lastModifiedBy>Liam Sweeny</cp:lastModifiedBy>
  <cp:revision>21</cp:revision>
  <cp:lastPrinted>2023-01-26T11:58:47Z</cp:lastPrinted>
  <dcterms:created xsi:type="dcterms:W3CDTF">2022-08-08T16:07:45Z</dcterms:created>
  <dcterms:modified xsi:type="dcterms:W3CDTF">2023-01-26T12:02:30Z</dcterms:modified>
</cp:coreProperties>
</file>